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19"/>
  </p:notesMasterIdLst>
  <p:sldIdLst>
    <p:sldId id="306" r:id="rId2"/>
    <p:sldId id="303" r:id="rId3"/>
    <p:sldId id="288" r:id="rId4"/>
    <p:sldId id="290" r:id="rId5"/>
    <p:sldId id="291" r:id="rId6"/>
    <p:sldId id="302" r:id="rId7"/>
    <p:sldId id="293" r:id="rId8"/>
    <p:sldId id="304" r:id="rId9"/>
    <p:sldId id="305" r:id="rId10"/>
    <p:sldId id="295" r:id="rId11"/>
    <p:sldId id="285" r:id="rId12"/>
    <p:sldId id="283" r:id="rId13"/>
    <p:sldId id="297" r:id="rId14"/>
    <p:sldId id="299" r:id="rId15"/>
    <p:sldId id="296" r:id="rId16"/>
    <p:sldId id="300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39" autoAdjust="0"/>
    <p:restoredTop sz="94660"/>
  </p:normalViewPr>
  <p:slideViewPr>
    <p:cSldViewPr>
      <p:cViewPr varScale="1">
        <p:scale>
          <a:sx n="69" d="100"/>
          <a:sy n="69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E00CF-A358-4EBD-B85E-757E12BFB41B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B3454-7D1C-49AA-B453-45ABF5FA0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6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E2DAF-60B8-4E80-99AE-8132862EC2D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8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1800-9D91-4B80-ADDF-BD636422D162}" type="datetime1">
              <a:rPr lang="en-US" smtClean="0">
                <a:solidFill>
                  <a:srgbClr val="696464"/>
                </a:solidFill>
              </a:rPr>
              <a:pPr/>
              <a:t>2/1/2020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www.ebtekarelectric.com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F7D081E-CC35-43A4-B53D-47EF8BDB72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1858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5691-5394-4878-B164-DD550AE81605}" type="datetime1">
              <a:rPr lang="en-US" smtClean="0">
                <a:solidFill>
                  <a:srgbClr val="696464"/>
                </a:solidFill>
              </a:rPr>
              <a:pPr/>
              <a:t>2/1/2020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www.ebtekarelectric.com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081E-CC35-43A4-B53D-47EF8BDB7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E730-7946-4A46-9E72-31D08524CAE5}" type="datetime1">
              <a:rPr lang="en-US" smtClean="0">
                <a:solidFill>
                  <a:srgbClr val="696464"/>
                </a:solidFill>
              </a:rPr>
              <a:pPr/>
              <a:t>2/1/2020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www.ebtekarelectric.com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081E-CC35-43A4-B53D-47EF8BDB7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5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5520-A61B-4488-BF00-41C21D3B04E1}" type="datetime1">
              <a:rPr lang="en-US" smtClean="0">
                <a:solidFill>
                  <a:srgbClr val="696464"/>
                </a:solidFill>
              </a:rPr>
              <a:pPr/>
              <a:t>2/1/2020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www.ebtekarelectric.com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081E-CC35-43A4-B53D-47EF8BDB72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9865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44C8-FDC1-4588-B97E-61F9266F39DB}" type="datetime1">
              <a:rPr lang="en-US" smtClean="0">
                <a:solidFill>
                  <a:srgbClr val="696464"/>
                </a:solidFill>
              </a:rPr>
              <a:pPr/>
              <a:t>2/1/2020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www.ebtekarelectric.com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F7D081E-CC35-43A4-B53D-47EF8BDB7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61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C7B5-FB21-48BB-B40C-4D8D3416F563}" type="datetime1">
              <a:rPr lang="en-US" smtClean="0">
                <a:solidFill>
                  <a:srgbClr val="696464"/>
                </a:solidFill>
              </a:rPr>
              <a:pPr/>
              <a:t>2/1/2020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www.ebtekarelectric.com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081E-CC35-43A4-B53D-47EF8BDB72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414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9A32-7D8C-454D-948E-59974F157E41}" type="datetime1">
              <a:rPr lang="en-US" smtClean="0">
                <a:solidFill>
                  <a:srgbClr val="696464"/>
                </a:solidFill>
              </a:rPr>
              <a:pPr/>
              <a:t>2/1/2020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www.ebtekarelectric.com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081E-CC35-43A4-B53D-47EF8BDB72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148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BC52-D477-42B4-AFD1-73DF9FC73963}" type="datetime1">
              <a:rPr lang="en-US" smtClean="0">
                <a:solidFill>
                  <a:srgbClr val="696464"/>
                </a:solidFill>
              </a:rPr>
              <a:pPr/>
              <a:t>2/1/2020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www.ebtekarelectric.com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081E-CC35-43A4-B53D-47EF8BDB7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4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C258-DD95-4A3D-93A7-0CC225D886B5}" type="datetime1">
              <a:rPr lang="en-US" smtClean="0">
                <a:solidFill>
                  <a:srgbClr val="696464"/>
                </a:solidFill>
              </a:rPr>
              <a:pPr/>
              <a:t>2/1/2020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www.ebtekarelectric.com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081E-CC35-43A4-B53D-47EF8BDB7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3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B2D0-6300-465E-ABD5-39E910C85764}" type="datetime1">
              <a:rPr lang="en-US" smtClean="0">
                <a:solidFill>
                  <a:srgbClr val="696464"/>
                </a:solidFill>
              </a:rPr>
              <a:pPr/>
              <a:t>2/1/2020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www.ebtekarelectric.com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081E-CC35-43A4-B53D-47EF8BDB72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9617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EA22-2526-414C-A94F-B62E4D544CA8}" type="datetime1">
              <a:rPr lang="en-US" smtClean="0">
                <a:solidFill>
                  <a:srgbClr val="696464"/>
                </a:solidFill>
              </a:rPr>
              <a:pPr/>
              <a:t>2/1/2020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www.ebtekarelectric.com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F7D081E-CC35-43A4-B53D-47EF8BDB72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8482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8B7E606-D712-4EBB-AD9E-6235E4DE4FD4}" type="datetime1">
              <a:rPr lang="en-US" smtClean="0">
                <a:solidFill>
                  <a:srgbClr val="696464"/>
                </a:solidFill>
              </a:rPr>
              <a:pPr/>
              <a:t>2/1/2020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696464"/>
                </a:solidFill>
              </a:rPr>
              <a:t>www.ebtekarelectric.com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F7D081E-CC35-43A4-B53D-47EF8BDB7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7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45024"/>
            <a:ext cx="6400800" cy="1600200"/>
          </a:xfrm>
        </p:spPr>
        <p:txBody>
          <a:bodyPr>
            <a:normAutofit/>
          </a:bodyPr>
          <a:lstStyle/>
          <a:p>
            <a:r>
              <a:rPr lang="fa-IR" sz="3600" dirty="0" smtClean="0">
                <a:cs typeface="B Nazanin" pitchFamily="2" charset="-78"/>
              </a:rPr>
              <a:t>قابلیت های نرم افزار</a:t>
            </a:r>
            <a:endParaRPr lang="en-US" sz="3600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6600" dirty="0" smtClean="0">
                <a:solidFill>
                  <a:schemeClr val="bg1"/>
                </a:solidFill>
                <a:cs typeface="B Nazanin" pitchFamily="2" charset="-78"/>
              </a:rPr>
              <a:t>سیمولاتور پست</a:t>
            </a:r>
            <a:endParaRPr lang="en-US" sz="6600" dirty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732"/>
            <a:ext cx="647700" cy="647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4048" y="385749"/>
            <a:ext cx="331236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solidFill>
                  <a:srgbClr val="D34817">
                    <a:lumMod val="75000"/>
                  </a:srgbClr>
                </a:solidFill>
                <a:cs typeface="B Nazanin" pitchFamily="2" charset="-78"/>
              </a:rPr>
              <a:t>شرکت ابتکار الکتریک قومس</a:t>
            </a:r>
            <a:endParaRPr lang="en-US" sz="2400" dirty="0">
              <a:solidFill>
                <a:srgbClr val="D34817">
                  <a:lumMod val="75000"/>
                </a:srgb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843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912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سابقه ساخت سیمولاتورهای آموزشی</a:t>
            </a:r>
            <a:br>
              <a:rPr lang="fa-IR" sz="4000" b="1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4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و</a:t>
            </a:r>
            <a:br>
              <a:rPr lang="fa-IR" sz="4000" b="1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4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برگزاری دوره های آموزشی</a:t>
            </a:r>
            <a:endParaRPr lang="en-US" sz="4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www.ebtekarelectric.com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5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/>
              <a:t>سیمولاتور پست (سخت افزار)</a:t>
            </a:r>
            <a:endParaRPr lang="fa-IR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www.ebtekarelectric.com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28800"/>
            <a:ext cx="5796000" cy="3571953"/>
          </a:xfrm>
          <a:prstGeom prst="rect">
            <a:avLst/>
          </a:prstGeom>
          <a:ln w="9525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4159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btekar\Desktop\PPT\simulator documents\c4.JPG"/>
          <p:cNvPicPr>
            <a:picLocks noChangeAspect="1" noChangeArrowheads="1"/>
          </p:cNvPicPr>
          <p:nvPr/>
        </p:nvPicPr>
        <p:blipFill rotWithShape="1">
          <a:blip r:embed="rId2"/>
          <a:srcRect t="8130"/>
          <a:stretch/>
        </p:blipFill>
        <p:spPr bwMode="auto">
          <a:xfrm>
            <a:off x="1828800" y="1828800"/>
            <a:ext cx="5796000" cy="3530897"/>
          </a:xfrm>
          <a:prstGeom prst="rect">
            <a:avLst/>
          </a:prstGeom>
          <a:ln w="9525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/>
              <a:t>سیمولاتور پست (سخت افزار)</a:t>
            </a:r>
            <a:endParaRPr lang="fa-IR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www.ebtekarelectric.com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6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/>
              <a:t>سیمولاتور پست (نرم افزار)</a:t>
            </a:r>
            <a:endParaRPr lang="fa-IR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www.ebtekarelectric.com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 t="3264" b="3219"/>
          <a:stretch/>
        </p:blipFill>
        <p:spPr>
          <a:xfrm>
            <a:off x="1704108" y="1787235"/>
            <a:ext cx="5800091" cy="3435929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3040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fa-IR" sz="2800" b="1" dirty="0" smtClean="0"/>
              <a:t>جدیدترین سیمولاتور آموزشی رله و حفاظت</a:t>
            </a:r>
            <a:endParaRPr lang="fa-IR" sz="28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www.ebtekarelectric.com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05000"/>
            <a:ext cx="4896000" cy="3747548"/>
          </a:xfrm>
          <a:prstGeom prst="rect">
            <a:avLst/>
          </a:prstGeom>
          <a:ln w="9525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961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fa-IR" sz="2400" b="1" dirty="0" smtClean="0"/>
              <a:t>سیمولاتور آموزشی رله و حفاظت با قابلیت برگزاری دوره</a:t>
            </a:r>
            <a:br>
              <a:rPr lang="fa-IR" sz="2400" b="1" dirty="0" smtClean="0"/>
            </a:br>
            <a:r>
              <a:rPr lang="fa-IR" sz="2400" b="1" dirty="0" smtClean="0"/>
              <a:t>"آشنایی با رله ها و حفاظت در بخش انتقال" با کد </a:t>
            </a:r>
            <a:r>
              <a:rPr lang="fa-IR" sz="2400" b="1" u="sng" dirty="0" smtClean="0"/>
              <a:t>3344</a:t>
            </a:r>
            <a:r>
              <a:rPr lang="fa-IR" sz="2400" b="1" dirty="0" smtClean="0"/>
              <a:t> مصوب وزارت نیرو</a:t>
            </a:r>
            <a:endParaRPr lang="fa-IR" sz="2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www.ebtekarelectric.com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139" t="12701" r="32065" b="9375"/>
          <a:stretch/>
        </p:blipFill>
        <p:spPr>
          <a:xfrm>
            <a:off x="2971800" y="2209800"/>
            <a:ext cx="2916000" cy="378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4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fa-IR" sz="2400" b="1" dirty="0" smtClean="0"/>
              <a:t>سیمولاتور آموزشی رله و حفاظت با قابلیت برگزاری دوره</a:t>
            </a:r>
            <a:br>
              <a:rPr lang="fa-IR" sz="2400" b="1" dirty="0" smtClean="0"/>
            </a:br>
            <a:r>
              <a:rPr lang="fa-IR" sz="2400" b="1" dirty="0" smtClean="0"/>
              <a:t>"آشنایی با حفاظت سیستم های قدرت" با کد </a:t>
            </a:r>
            <a:r>
              <a:rPr lang="fa-IR" sz="2400" b="1" u="sng" dirty="0" smtClean="0"/>
              <a:t>3497</a:t>
            </a:r>
            <a:r>
              <a:rPr lang="fa-IR" sz="2400" b="1" dirty="0" smtClean="0"/>
              <a:t> مصوب وزارت نیرو</a:t>
            </a:r>
            <a:endParaRPr lang="fa-IR" sz="2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www.ebtekarelectric.com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945" t="10372" r="30673" b="5209"/>
          <a:stretch/>
        </p:blipFill>
        <p:spPr>
          <a:xfrm>
            <a:off x="3048000" y="2029691"/>
            <a:ext cx="2772000" cy="404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6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fa-IR" sz="3200" b="1" dirty="0" smtClean="0">
                <a:cs typeface="B Nazanin" panose="00000400000000000000" pitchFamily="2" charset="-78"/>
              </a:rPr>
              <a:t>با تشکر از توجه شما</a:t>
            </a:r>
            <a:endParaRPr lang="fa-IR" sz="3200" b="1" dirty="0">
              <a:cs typeface="B Nazanin" panose="00000400000000000000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www.ebtekarelectric.com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432520" y="2057400"/>
            <a:ext cx="8315944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endParaRPr lang="en-US" sz="2000" dirty="0" smtClean="0">
              <a:cs typeface="B Nazanin" pitchFamily="2" charset="-78"/>
            </a:endParaRPr>
          </a:p>
          <a:p>
            <a:pPr algn="r" rtl="1"/>
            <a:r>
              <a:rPr lang="fa-IR" sz="2000" b="1" dirty="0" smtClean="0">
                <a:cs typeface="B Nazanin" pitchFamily="2" charset="-78"/>
              </a:rPr>
              <a:t>سمنان- </a:t>
            </a:r>
            <a:r>
              <a:rPr lang="fa-IR" sz="2000" b="1" dirty="0">
                <a:cs typeface="B Nazanin" pitchFamily="2" charset="-78"/>
              </a:rPr>
              <a:t>مسکن مهر- بلوار فضیلت – جنب سوپر مارکت بلوط – واحد </a:t>
            </a:r>
            <a:r>
              <a:rPr lang="fa-IR" sz="2000" b="1" dirty="0" smtClean="0">
                <a:cs typeface="B Nazanin" pitchFamily="2" charset="-78"/>
              </a:rPr>
              <a:t>2_کدپستی </a:t>
            </a:r>
            <a:r>
              <a:rPr lang="fa-IR" sz="2000" b="1" dirty="0">
                <a:cs typeface="B Nazanin" pitchFamily="2" charset="-78"/>
              </a:rPr>
              <a:t>: 3514479907</a:t>
            </a:r>
            <a:r>
              <a:rPr lang="fa-IR" b="1" dirty="0">
                <a:cs typeface="B Nazanin" pitchFamily="2" charset="-78"/>
              </a:rPr>
              <a:t>  </a:t>
            </a:r>
          </a:p>
          <a:p>
            <a:pPr lvl="2" algn="r" rtl="1"/>
            <a:endParaRPr lang="fa-IR" sz="2400" dirty="0" smtClean="0">
              <a:cs typeface="B Nazanin" pitchFamily="2" charset="-78"/>
            </a:endParaRPr>
          </a:p>
          <a:p>
            <a:pPr lvl="2" algn="r" rtl="1"/>
            <a:r>
              <a:rPr lang="fa-IR" sz="2000" b="1" dirty="0" smtClean="0">
                <a:cs typeface="B Nazanin" pitchFamily="2" charset="-78"/>
              </a:rPr>
              <a:t>تلفن </a:t>
            </a:r>
            <a:r>
              <a:rPr lang="fa-IR" sz="2000" b="1" dirty="0">
                <a:cs typeface="B Nazanin" pitchFamily="2" charset="-78"/>
              </a:rPr>
              <a:t>: 33335873-023    </a:t>
            </a:r>
            <a:endParaRPr lang="en-US" sz="2000" b="1" dirty="0" smtClean="0">
              <a:cs typeface="B Nazanin" pitchFamily="2" charset="-78"/>
            </a:endParaRPr>
          </a:p>
          <a:p>
            <a:pPr lvl="2" algn="r" rtl="1"/>
            <a:r>
              <a:rPr lang="fa-IR" sz="2000" b="1" dirty="0" smtClean="0">
                <a:cs typeface="B Nazanin" pitchFamily="2" charset="-78"/>
              </a:rPr>
              <a:t>فکس </a:t>
            </a:r>
            <a:r>
              <a:rPr lang="fa-IR" sz="2000" b="1" dirty="0">
                <a:cs typeface="B Nazanin" pitchFamily="2" charset="-78"/>
              </a:rPr>
              <a:t>: 33483425-023  </a:t>
            </a:r>
            <a:endParaRPr lang="en-US" sz="2000" b="1" dirty="0">
              <a:cs typeface="B Nazanin" pitchFamily="2" charset="-78"/>
            </a:endParaRPr>
          </a:p>
          <a:p>
            <a:pPr lvl="2" algn="r" rtl="1"/>
            <a:r>
              <a:rPr lang="fa-IR" sz="2000" b="1" dirty="0">
                <a:cs typeface="B Nazanin" pitchFamily="2" charset="-78"/>
              </a:rPr>
              <a:t>همراه : </a:t>
            </a:r>
            <a:r>
              <a:rPr lang="fa-IR" sz="2000" b="1" dirty="0" smtClean="0">
                <a:cs typeface="B Nazanin" pitchFamily="2" charset="-78"/>
              </a:rPr>
              <a:t>09928846961</a:t>
            </a:r>
            <a:endParaRPr lang="en-US" sz="2000" b="1" dirty="0" smtClean="0">
              <a:cs typeface="B Nazanin" pitchFamily="2" charset="-78"/>
            </a:endParaRPr>
          </a:p>
          <a:p>
            <a:pPr lvl="2" algn="r" rtl="1"/>
            <a:endParaRPr lang="fa-IR" sz="2000" b="1" dirty="0">
              <a:cs typeface="B Nazanin" pitchFamily="2" charset="-78"/>
            </a:endParaRPr>
          </a:p>
          <a:p>
            <a:pPr rtl="1"/>
            <a:r>
              <a:rPr lang="fa-IR" dirty="0">
                <a:cs typeface="B Nazanin" pitchFamily="2" charset="-78"/>
              </a:rPr>
              <a:t>     </a:t>
            </a:r>
            <a:r>
              <a:rPr lang="fa-IR" dirty="0" smtClean="0">
                <a:cs typeface="B Nazanin" pitchFamily="2" charset="-78"/>
              </a:rPr>
              <a:t>   </a:t>
            </a:r>
            <a:r>
              <a:rPr lang="en-US" dirty="0" smtClean="0">
                <a:cs typeface="B Nazanin" pitchFamily="2" charset="-78"/>
              </a:rPr>
              <a:t>                     www.EbtekarElectric.com                                                                </a:t>
            </a:r>
            <a:endParaRPr lang="fa-IR" dirty="0" smtClean="0">
              <a:cs typeface="B Nazanin" pitchFamily="2" charset="-78"/>
            </a:endParaRPr>
          </a:p>
          <a:p>
            <a:pPr rtl="1"/>
            <a:r>
              <a:rPr lang="en-US" dirty="0" smtClean="0">
                <a:cs typeface="B Nazanin" pitchFamily="2" charset="-78"/>
              </a:rPr>
              <a:t>                      </a:t>
            </a:r>
          </a:p>
          <a:p>
            <a:pPr rtl="1"/>
            <a:r>
              <a:rPr lang="en-US" dirty="0" smtClean="0">
                <a:cs typeface="B Nazanin" pitchFamily="2" charset="-78"/>
              </a:rPr>
              <a:t>                      @</a:t>
            </a:r>
            <a:r>
              <a:rPr lang="en-US" dirty="0" err="1" smtClean="0">
                <a:cs typeface="B Nazanin" pitchFamily="2" charset="-78"/>
              </a:rPr>
              <a:t>ebtekar_electric</a:t>
            </a:r>
            <a:endParaRPr lang="en-US" dirty="0" smtClean="0">
              <a:cs typeface="B Nazanin" pitchFamily="2" charset="-78"/>
            </a:endParaRPr>
          </a:p>
          <a:p>
            <a:pPr rtl="1"/>
            <a:r>
              <a:rPr lang="en-US" dirty="0" smtClean="0">
                <a:cs typeface="B Nazanin" pitchFamily="2" charset="-78"/>
              </a:rPr>
              <a:t>                     </a:t>
            </a:r>
          </a:p>
          <a:p>
            <a:pPr rtl="1"/>
            <a:r>
              <a:rPr lang="en-US" dirty="0" smtClean="0">
                <a:cs typeface="B Nazanin" pitchFamily="2" charset="-78"/>
              </a:rPr>
              <a:t>                         </a:t>
            </a:r>
            <a:r>
              <a:rPr lang="en-US" dirty="0" err="1" smtClean="0">
                <a:cs typeface="B Nazanin" pitchFamily="2" charset="-78"/>
              </a:rPr>
              <a:t>Ebtekar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en-US" dirty="0">
                <a:cs typeface="B Nazanin" pitchFamily="2" charset="-78"/>
              </a:rPr>
              <a:t>electric </a:t>
            </a:r>
            <a:r>
              <a:rPr lang="en-US" dirty="0" err="1" smtClean="0">
                <a:cs typeface="B Nazanin" pitchFamily="2" charset="-78"/>
              </a:rPr>
              <a:t>qomes</a:t>
            </a:r>
            <a:r>
              <a:rPr lang="en-US" dirty="0" smtClean="0">
                <a:cs typeface="B Nazanin" pitchFamily="2" charset="-78"/>
              </a:rPr>
              <a:t> </a:t>
            </a:r>
          </a:p>
          <a:p>
            <a:pPr rtl="1"/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65150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مزایای استفاده از سیمولاتورهای آموزشی: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www.ebtekarelectric.com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905000"/>
            <a:ext cx="8229600" cy="3429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400" b="1" dirty="0" smtClean="0">
                <a:cs typeface="B Nazanin" pitchFamily="2" charset="-78"/>
              </a:rPr>
              <a:t>1- عدم نیاز به متوقف کردن تجهیزات</a:t>
            </a:r>
          </a:p>
          <a:p>
            <a:pPr algn="r" rtl="1"/>
            <a:endParaRPr lang="fa-IR" sz="2400" b="1" dirty="0" smtClean="0">
              <a:cs typeface="B Nazanin" pitchFamily="2" charset="-78"/>
            </a:endParaRPr>
          </a:p>
          <a:p>
            <a:pPr algn="r" rtl="1"/>
            <a:r>
              <a:rPr lang="fa-IR" sz="2400" b="1" dirty="0" smtClean="0">
                <a:cs typeface="B Nazanin" pitchFamily="2" charset="-78"/>
              </a:rPr>
              <a:t>2- امکان تکرار چندباره عملیات آموزشی برای هر کاربر</a:t>
            </a:r>
          </a:p>
          <a:p>
            <a:pPr algn="r" rtl="1"/>
            <a:endParaRPr lang="fa-IR" sz="2400" b="1" dirty="0" smtClean="0">
              <a:cs typeface="B Nazanin" pitchFamily="2" charset="-78"/>
            </a:endParaRPr>
          </a:p>
          <a:p>
            <a:pPr algn="r" rtl="1"/>
            <a:r>
              <a:rPr lang="fa-IR" sz="2400" b="1" dirty="0" smtClean="0">
                <a:cs typeface="B Nazanin" pitchFamily="2" charset="-78"/>
              </a:rPr>
              <a:t>3- امکان ایجاد برنامه آموزشی مبتنی بر سناریوهای حوادث واقعی</a:t>
            </a:r>
          </a:p>
          <a:p>
            <a:pPr algn="r" rtl="1"/>
            <a:endParaRPr lang="fa-IR" sz="2400" b="1" dirty="0" smtClean="0">
              <a:cs typeface="B Nazanin" pitchFamily="2" charset="-78"/>
            </a:endParaRPr>
          </a:p>
          <a:p>
            <a:pPr algn="r" rtl="1"/>
            <a:r>
              <a:rPr lang="fa-IR" sz="2400" b="1" dirty="0" smtClean="0">
                <a:cs typeface="B Nazanin" pitchFamily="2" charset="-78"/>
              </a:rPr>
              <a:t>4- صرفه جویی قابل توجه در هزینه، زمان و انرژی</a:t>
            </a:r>
          </a:p>
          <a:p>
            <a:pPr algn="r" rtl="1"/>
            <a:r>
              <a:rPr lang="fa-IR" sz="3600" b="1" dirty="0" smtClean="0">
                <a:cs typeface="B Nazanin" pitchFamily="2" charset="-78"/>
              </a:rPr>
              <a:t> </a:t>
            </a:r>
            <a:endParaRPr lang="en-US" sz="36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238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r"/>
            <a:r>
              <a:rPr lang="fa-I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نمونه سیمولاتورهای </a:t>
            </a:r>
            <a:r>
              <a:rPr lang="fa-IR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آموزشی</a:t>
            </a:r>
            <a:r>
              <a:rPr lang="fa-I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: </a:t>
            </a:r>
            <a:r>
              <a:rPr lang="fa-IR" sz="3600" b="1" dirty="0" smtClean="0">
                <a:cs typeface="B Nazanin" pitchFamily="2" charset="-78"/>
              </a:rPr>
              <a:t>سیمولاتور</a:t>
            </a:r>
            <a:r>
              <a:rPr lang="fa-I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 </a:t>
            </a:r>
            <a:r>
              <a:rPr lang="fa-IR" sz="3600" b="1" dirty="0" smtClean="0">
                <a:cs typeface="B Nazanin" pitchFamily="2" charset="-78"/>
              </a:rPr>
              <a:t>پرواز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www.ebtekarelectric.com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8948" t="27738" r="7969" b="14791"/>
          <a:stretch/>
        </p:blipFill>
        <p:spPr>
          <a:xfrm>
            <a:off x="2057400" y="1828800"/>
            <a:ext cx="4968000" cy="3657000"/>
          </a:xfrm>
          <a:prstGeom prst="rect">
            <a:avLst/>
          </a:prstGeom>
          <a:ln w="635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02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r"/>
            <a:r>
              <a:rPr lang="fa-I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نمونه سیمولاتورهای </a:t>
            </a:r>
            <a:r>
              <a:rPr lang="fa-IR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آموزشی</a:t>
            </a:r>
            <a:r>
              <a:rPr lang="fa-I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: </a:t>
            </a:r>
            <a:r>
              <a:rPr lang="fa-IR" sz="3600" b="1" dirty="0" smtClean="0">
                <a:cs typeface="B Nazanin" pitchFamily="2" charset="-78"/>
              </a:rPr>
              <a:t>سیمولاتور </a:t>
            </a:r>
            <a:r>
              <a:rPr lang="fa-IR" sz="3600" b="1" dirty="0">
                <a:cs typeface="B Nazanin" pitchFamily="2" charset="-78"/>
              </a:rPr>
              <a:t>دریانوردی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www.ebtekarelectric.com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6711" t="19405" r="8466" b="25787"/>
          <a:stretch/>
        </p:blipFill>
        <p:spPr>
          <a:xfrm>
            <a:off x="2209800" y="1752600"/>
            <a:ext cx="4824000" cy="36180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6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r"/>
            <a:r>
              <a:rPr lang="fa-I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نمونه سیمولاتورهای </a:t>
            </a:r>
            <a:r>
              <a:rPr lang="fa-IR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آموزشی</a:t>
            </a:r>
            <a:r>
              <a:rPr lang="fa-I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: </a:t>
            </a:r>
            <a:r>
              <a:rPr lang="fa-IR" sz="3600" b="1" dirty="0" smtClean="0">
                <a:cs typeface="B Nazanin" pitchFamily="2" charset="-78"/>
              </a:rPr>
              <a:t>سیمولاتور پزشکی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www.ebtekarelectric.com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299" b="1637"/>
          <a:stretch/>
        </p:blipFill>
        <p:spPr>
          <a:xfrm>
            <a:off x="2057400" y="1752600"/>
            <a:ext cx="5112000" cy="3744002"/>
          </a:xfrm>
          <a:prstGeom prst="rect">
            <a:avLst/>
          </a:prstGeom>
          <a:ln w="127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6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9600" y="914400"/>
            <a:ext cx="7924800" cy="38862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 rtl="1"/>
            <a:r>
              <a:rPr lang="fa-IR" sz="2400" b="1" dirty="0" smtClean="0">
                <a:cs typeface="B Nazanin" pitchFamily="2" charset="-78"/>
              </a:rPr>
              <a:t>1- سیمولاتورهای آموزشی در صنعت برق بجز در تعدادی از نیروگاه ها در بقیه موارد جایگاه خاصی ندارند.</a:t>
            </a:r>
          </a:p>
          <a:p>
            <a:pPr algn="just" rtl="1"/>
            <a:endParaRPr lang="fa-IR" sz="2400" b="1" dirty="0" smtClean="0">
              <a:cs typeface="B Nazanin" pitchFamily="2" charset="-78"/>
            </a:endParaRPr>
          </a:p>
          <a:p>
            <a:pPr algn="just" rtl="1"/>
            <a:r>
              <a:rPr lang="fa-IR" sz="2400" b="1" dirty="0" smtClean="0">
                <a:cs typeface="B Nazanin" pitchFamily="2" charset="-78"/>
              </a:rPr>
              <a:t>2- در سالهای اخیر گرایش به سمت سیمولاتورهای آموزشی ایجاد شده است.</a:t>
            </a:r>
          </a:p>
          <a:p>
            <a:pPr algn="just" rtl="1"/>
            <a:endParaRPr lang="fa-IR" sz="2400" b="1" dirty="0">
              <a:cs typeface="B Nazanin" pitchFamily="2" charset="-78"/>
            </a:endParaRPr>
          </a:p>
          <a:p>
            <a:pPr algn="just" rtl="1"/>
            <a:r>
              <a:rPr lang="fa-IR" sz="2400" b="1" dirty="0" smtClean="0">
                <a:cs typeface="B Nazanin" pitchFamily="2" charset="-78"/>
              </a:rPr>
              <a:t>اما همچنان خلاء استفاده از سیمولاتورهای آموزشی در صنعت برق </a:t>
            </a:r>
            <a:r>
              <a:rPr lang="fa-IR" sz="2400" b="1" dirty="0" smtClean="0">
                <a:cs typeface="B Nazanin" pitchFamily="2" charset="-78"/>
              </a:rPr>
              <a:t>احساس می </a:t>
            </a:r>
            <a:r>
              <a:rPr lang="fa-IR" sz="2400" b="1" dirty="0" smtClean="0">
                <a:cs typeface="B Nazanin" pitchFamily="2" charset="-78"/>
              </a:rPr>
              <a:t>شود.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65150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سابقه استفاده از سیمولاتورهای آموزشی در صنعت برق: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www.ebtekarelectric.com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0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67512"/>
          </a:xfrm>
        </p:spPr>
        <p:txBody>
          <a:bodyPr>
            <a:normAutofit/>
          </a:bodyPr>
          <a:lstStyle/>
          <a:p>
            <a:pPr algn="r"/>
            <a:r>
              <a:rPr lang="fa-I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ضرورت استفاده از سیمولاتورهای آموزشی در صنعت برق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www.ebtekarelectric.com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26277"/>
            <a:ext cx="4248000" cy="3258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169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8600" y="1905000"/>
            <a:ext cx="8534400" cy="41148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cs typeface="B Nazanin" pitchFamily="2" charset="-78"/>
              </a:rPr>
              <a:t>سهم بالای خطای نیروی انسانی در علل بروز حوادث شبکه برق</a:t>
            </a: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cs typeface="B Nazanin" pitchFamily="2" charset="-78"/>
              </a:rPr>
              <a:t>نیمه اول سال 94 نزدیک به 13% از کل حوادث</a:t>
            </a:r>
          </a:p>
          <a:p>
            <a:pPr algn="r" rtl="1"/>
            <a:endParaRPr lang="fa-IR" sz="2400" b="1" dirty="0">
              <a:cs typeface="B Nazanin" pitchFamily="2" charset="-78"/>
            </a:endParaRPr>
          </a:p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برنامه های لازم به منظور کاهش اشتباهات نیروی انسانی:</a:t>
            </a:r>
          </a:p>
          <a:p>
            <a:pPr algn="r" rtl="1"/>
            <a:endParaRPr lang="fa-IR" sz="18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/>
            <a:r>
              <a:rPr lang="fa-IR" sz="2400" b="1" dirty="0" smtClean="0">
                <a:cs typeface="B Nazanin" pitchFamily="2" charset="-78"/>
              </a:rPr>
              <a:t>1-رعایت دستورالعمل های انجام مانور در شبکه</a:t>
            </a:r>
          </a:p>
          <a:p>
            <a:pPr algn="r" rtl="1"/>
            <a:endParaRPr lang="fa-IR" sz="1600" b="1" dirty="0" smtClean="0">
              <a:cs typeface="B Nazanin" pitchFamily="2" charset="-78"/>
            </a:endParaRPr>
          </a:p>
          <a:p>
            <a:pPr algn="r" rtl="1"/>
            <a:r>
              <a:rPr lang="fa-IR" sz="2400" b="1" dirty="0" smtClean="0">
                <a:cs typeface="B Nazanin" pitchFamily="2" charset="-78"/>
              </a:rPr>
              <a:t>2-نظارت کافی بر تست های دوره ای</a:t>
            </a:r>
          </a:p>
          <a:p>
            <a:pPr algn="r" rtl="1"/>
            <a:endParaRPr lang="fa-IR" sz="1600" b="1" dirty="0" smtClean="0">
              <a:cs typeface="B Nazanin" pitchFamily="2" charset="-78"/>
            </a:endParaRPr>
          </a:p>
          <a:p>
            <a:pPr algn="r" rtl="1"/>
            <a:r>
              <a:rPr lang="fa-IR" sz="2400" b="1" dirty="0" smtClean="0">
                <a:cs typeface="B Nazanin" pitchFamily="2" charset="-78"/>
              </a:rPr>
              <a:t>3-تربیت نیروهای کارآزموده و آموزش مستمر اپراتورها و گروه های تعمیراتی</a:t>
            </a:r>
          </a:p>
          <a:p>
            <a:pPr algn="r" rtl="1"/>
            <a:endParaRPr lang="fa-IR" sz="1600" b="1" dirty="0" smtClean="0">
              <a:cs typeface="B Nazanin" pitchFamily="2" charset="-78"/>
            </a:endParaRPr>
          </a:p>
          <a:p>
            <a:pPr algn="r" rtl="1"/>
            <a:r>
              <a:rPr lang="fa-IR" sz="2400" b="1" dirty="0" smtClean="0">
                <a:cs typeface="B Nazanin" pitchFamily="2" charset="-78"/>
              </a:rPr>
              <a:t>4-نظارت بر عملکرد گروه های تعمیراتی</a:t>
            </a:r>
          </a:p>
          <a:p>
            <a:pPr algn="r" rtl="1"/>
            <a:endParaRPr lang="en-US" sz="1600" b="1" dirty="0">
              <a:cs typeface="B Nazanin" pitchFamily="2" charset="-7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65150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خطاهای نیروی انسانی و آموزش: 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www.ebtekarelectric.com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066800" y="5181600"/>
            <a:ext cx="731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55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1000" y="1196975"/>
            <a:ext cx="8382000" cy="4038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تعداد </a:t>
            </a: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مانورهای کم در شرایط عادی و </a:t>
            </a:r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حوادث</a:t>
            </a:r>
          </a:p>
          <a:p>
            <a:pPr algn="r" rtl="1"/>
            <a:endParaRPr lang="fa-IR" sz="1700" b="1" dirty="0"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شبیه سازی حواث شبکه برای کلیه </a:t>
            </a:r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اپراتورها</a:t>
            </a: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endParaRPr lang="fa-IR" sz="1700" b="1" dirty="0"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آشنایی با کلیه آلارم ها و تریپ های </a:t>
            </a:r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رایج</a:t>
            </a: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endParaRPr lang="fa-IR" sz="1600" b="1" dirty="0"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اجرای </a:t>
            </a:r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سناریوهای </a:t>
            </a: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مختلف مانور در شرایط عادی و حادثه </a:t>
            </a:r>
            <a:endParaRPr lang="fa-IR" sz="2400" b="1" dirty="0" smtClean="0"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endParaRPr lang="fa-IR" sz="1600" b="1" dirty="0"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ضرورت </a:t>
            </a:r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بازآموزی </a:t>
            </a:r>
            <a:r>
              <a:rPr lang="fa-IR" sz="2400" b="1" dirty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اپراتورهای با </a:t>
            </a:r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سابقه</a:t>
            </a: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endParaRPr lang="fa-IR" sz="1600" b="1" dirty="0"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65150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>
                <a:solidFill>
                  <a:schemeClr val="tx1"/>
                </a:solidFill>
                <a:cs typeface="B Nazanin" pitchFamily="2" charset="-78"/>
              </a:rPr>
              <a:t>ضرورت برگزاری </a:t>
            </a: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دوره های آموزشی: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www.ebtekarelectric.com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2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367</Words>
  <Application>Microsoft Office PowerPoint</Application>
  <PresentationFormat>On-screen Show (4:3)</PresentationFormat>
  <Paragraphs>98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سیمولاتور پست</vt:lpstr>
      <vt:lpstr>مزایای استفاده از سیمولاتورهای آموزشی:</vt:lpstr>
      <vt:lpstr>نمونه سیمولاتورهای آموزشی: سیمولاتور پرواز</vt:lpstr>
      <vt:lpstr>نمونه سیمولاتورهای آموزشی: سیمولاتور دریانوردی</vt:lpstr>
      <vt:lpstr>نمونه سیمولاتورهای آموزشی: سیمولاتور پزشکی</vt:lpstr>
      <vt:lpstr>سابقه استفاده از سیمولاتورهای آموزشی در صنعت برق:</vt:lpstr>
      <vt:lpstr>ضرورت استفاده از سیمولاتورهای آموزشی در صنعت برق</vt:lpstr>
      <vt:lpstr>خطاهای نیروی انسانی و آموزش: </vt:lpstr>
      <vt:lpstr>ضرورت برگزاری دوره های آموزشی:</vt:lpstr>
      <vt:lpstr>سابقه ساخت سیمولاتورهای آموزشی و برگزاری دوره های آموزشی</vt:lpstr>
      <vt:lpstr>سیمولاتور پست (سخت افزار)</vt:lpstr>
      <vt:lpstr>سیمولاتور پست (سخت افزار)</vt:lpstr>
      <vt:lpstr>سیمولاتور پست (نرم افزار)</vt:lpstr>
      <vt:lpstr>جدیدترین سیمولاتور آموزشی رله و حفاظت</vt:lpstr>
      <vt:lpstr>سیمولاتور آموزشی رله و حفاظت با قابلیت برگزاری دوره "آشنایی با رله ها و حفاظت در بخش انتقال" با کد 3344 مصوب وزارت نیرو</vt:lpstr>
      <vt:lpstr>سیمولاتور آموزشی رله و حفاظت با قابلیت برگزاری دوره "آشنایی با حفاظت سیستم های قدرت" با کد 3497 مصوب وزارت نیرو</vt:lpstr>
      <vt:lpstr>با تشکر از توجه شما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Ebtekar</dc:creator>
  <cp:lastModifiedBy>Lenovo</cp:lastModifiedBy>
  <cp:revision>53</cp:revision>
  <dcterms:created xsi:type="dcterms:W3CDTF">2006-08-16T00:00:00Z</dcterms:created>
  <dcterms:modified xsi:type="dcterms:W3CDTF">2020-02-01T09:16:37Z</dcterms:modified>
</cp:coreProperties>
</file>